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54864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plotArea>
      <c:barChart>
        <c:barDir val="col"/>
        <c:grouping val="stacked"/>
        <c:ser>
          <c:idx val="0"/>
          <c:order val="0"/>
          <c:tx>
            <c:strRef>
              <c:f>Sheet1!$B$1</c:f>
              <c:strCache>
                <c:ptCount val="1"/>
                <c:pt idx="0">
                  <c:v>Voluntary Regrettable</c:v>
                </c:pt>
              </c:strCache>
            </c:strRef>
          </c:tx>
          <c:spPr>
            <a:solidFill>
              <a:srgbClr val="DAE3F3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Q4 FY20</c:v>
                </c:pt>
                <c:pt idx="1">
                  <c:v>Q1 FY21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</c:v>
                </c:pt>
                <c:pt idx="1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Voluntary Non Regrettable</c:v>
                </c:pt>
              </c:strCache>
            </c:strRef>
          </c:tx>
          <c:spPr>
            <a:solidFill>
              <a:srgbClr val="00B0F0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Q4 FY20</c:v>
                </c:pt>
                <c:pt idx="1">
                  <c:v>Q1 FY21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</c:v>
                </c:pt>
                <c:pt idx="1">
                  <c:v>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Involuntary</c:v>
                </c:pt>
              </c:strCache>
            </c:strRef>
          </c:tx>
          <c:spPr>
            <a:solidFill>
              <a:srgbClr val="A6A6A6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Sheet1!$A$2:$A$3</c:f>
              <c:strCache>
                <c:ptCount val="2"/>
                <c:pt idx="0">
                  <c:v>Q4 FY20</c:v>
                </c:pt>
                <c:pt idx="1">
                  <c:v>Q1 FY21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</c:v>
                </c:pt>
                <c:pt idx="1">
                  <c:v>1</c:v>
                </c:pt>
              </c:numCache>
            </c:numRef>
          </c:val>
        </c:ser>
        <c:overlap val="10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300"/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400" b="1">
                <a:solidFill>
                  <a:srgbClr val="808080"/>
                </a:solidFill>
                <a:latin typeface="Proxima Nova"/>
              </a:defRPr>
            </a:pPr>
            <a:r>
              <a:t>Average EHI and Category Distribution over EDAP Cycles</a:t>
            </a:r>
          </a:p>
        </c:rich>
      </c:tx>
      <c:layout/>
      <c:overlay val="0"/>
    </c:title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EHI</c:v>
                </c:pt>
              </c:strCache>
            </c:strRef>
          </c:tx>
          <c:spPr>
            <a:solidFill>
              <a:srgbClr val="BFBFBF"/>
            </a:solidFill>
          </c:spPr>
          <c:cat>
            <c:strRef>
              <c:f>Sheet1!$A$2:$A$2</c:f>
              <c:strCache>
                <c:ptCount val="1"/>
                <c:pt idx="0">
                  <c:v>8 (Dec'19)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dLbls>
          <c:txPr>
            <a:bodyPr/>
            <a:lstStyle/>
            <a:p>
              <a:pPr>
                <a:defRPr sz="1100" b="1"/>
              </a:pPr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068027336"/>
        <c:crosses val="autoZero"/>
      </c:valAx>
    </c:plotArea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0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>
              <a:solidFill>
                <a:srgbClr val="9BBB59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9BBB59"/>
                    </a:solidFill>
                  </a:defRPr>
                </a:pPr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Sheet1!$A$2:$A$2</c:f>
              <c:strCache>
                <c:ptCount val="1"/>
                <c:pt idx="0">
                  <c:v>8 (Dec'19)</c:v>
                </c:pt>
              </c:strCache>
            </c: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Medium</c:v>
                </c:pt>
              </c:strCache>
            </c:strRef>
          </c:tx>
          <c:spPr>
            <a:ln>
              <a:solidFill>
                <a:srgbClr val="F79646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F79646"/>
                    </a:solidFill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Sheet1!$A$2:$A$2</c:f>
              <c:strCache>
                <c:ptCount val="1"/>
                <c:pt idx="0">
                  <c:v>8 (Dec'19)</c:v>
                </c:pt>
              </c:strCache>
            </c:strRef>
          </c:cat>
          <c:val>
            <c:numRef>
              <c:f>Sheet1!$C$2:$C$2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>
              <a:solidFill>
                <a:srgbClr val="C1514E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C1514E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Sheet1!$A$2:$A$2</c:f>
              <c:strCache>
                <c:ptCount val="1"/>
                <c:pt idx="0">
                  <c:v>8 (Dec'19)</c:v>
                </c:pt>
              </c:strCache>
            </c:strRef>
          </c:cat>
          <c:val>
            <c:numRef>
              <c:f>Sheet1!$D$2:$D$2</c:f>
              <c:numCache>
                <c:formatCode>General</c:formatCode>
                <c:ptCount val="1"/>
                <c:pt idx="0">
                  <c:v>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>
            <a:noFill/>
          </a:ln>
        </c:sp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TickMark val="none"/>
        <c:minorTickMark val="none"/>
        <c:tickLblPos val="high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2118791784"/>
        <c:crosses val="autoZero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2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itle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360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Proxima Nova"/>
              </a:rPr>
              <a:t>Heidi Crozer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000" y="41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0">
                <a:solidFill>
                  <a:srgbClr val="000000"/>
                </a:solidFill>
                <a:latin typeface="Proxima Nova"/>
              </a:rPr>
              <a:t>May 4, 2020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randing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23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600" b="1">
                <a:pattFill>
                  <a:fgClr>
                    <a:srgbClr val="FFFFFF"/>
                  </a:fgClr>
                </a:pattFill>
                <a:latin typeface="Proxima Nova"/>
              </a:rPr>
              <a:t>Culture &amp; Talent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Key Culture &amp; Talent Metrics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926080" y="914400"/>
          <a:ext cx="329184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731520"/>
                <a:gridCol w="731520"/>
              </a:tblGrid>
              <a:tr h="522514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KPI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Headcount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8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#Regrettable Voluntary Attrition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 Voluntary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Employee Delight Assurance Program (EDAP)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#Promotion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6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Female Leadership Representation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Attrition Overview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360000" y="914400"/>
          <a:ext cx="4389120" cy="438912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663440" y="914400"/>
          <a:ext cx="341376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1158240"/>
                <a:gridCol w="1158240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Categories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Total Annualized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Voluntary
Non Regrettable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Involuntary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12.5%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16.67%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EHI Trend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1188000" y="640080"/>
          <a:ext cx="6583680" cy="365760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1296000" y="1243584"/>
          <a:ext cx="6766560" cy="2880360"/>
        </p:xfrm>
        <a:graphic>
          <a:graphicData uri="http://schemas.openxmlformats.org/drawingml/2006/chart">
            <c:chart xmlns:c="http://schemas.openxmlformats.org/drawingml/2006/chart" r:id="rId4"/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188720" y="4572000"/>
          <a:ext cx="60469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"/>
                <a:gridCol w="72000"/>
                <a:gridCol w="900000"/>
                <a:gridCol w="10"/>
                <a:gridCol w="182880"/>
                <a:gridCol w="1417320"/>
                <a:gridCol w="182880"/>
                <a:gridCol w="1554480"/>
                <a:gridCol w="182880"/>
                <a:gridCol w="1554480"/>
              </a:tblGrid>
              <a:tr h="365760"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Average EHI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9BBB59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#High EHI(8,9,10)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F79646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#Medium EHI(5,6,7)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C1514E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#Low EHI(1,2,3,4)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16200000">
            <a:off x="1007999" y="22860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Average EHI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7955279" y="265176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Number of Employees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4206240"/>
            <a:ext cx="9144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EHI Cycle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